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009BD-B6B8-4D1D-95EF-F4D3E00B3BD4}" type="datetimeFigureOut">
              <a:rPr lang="pt-BR" smtClean="0"/>
              <a:t>03/12/2015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3223-FEF3-48D6-9067-86423865597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tângulo 83"/>
          <p:cNvSpPr/>
          <p:nvPr/>
        </p:nvSpPr>
        <p:spPr>
          <a:xfrm>
            <a:off x="10836696" y="6381328"/>
            <a:ext cx="2592288" cy="36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Revascularização coronariana</a:t>
            </a:r>
          </a:p>
        </p:txBody>
      </p:sp>
      <p:grpSp>
        <p:nvGrpSpPr>
          <p:cNvPr id="93" name="Grupo 92"/>
          <p:cNvGrpSpPr/>
          <p:nvPr/>
        </p:nvGrpSpPr>
        <p:grpSpPr>
          <a:xfrm>
            <a:off x="251520" y="188640"/>
            <a:ext cx="11881321" cy="7128792"/>
            <a:chOff x="251520" y="188640"/>
            <a:chExt cx="11881321" cy="7128792"/>
          </a:xfrm>
        </p:grpSpPr>
        <p:sp>
          <p:nvSpPr>
            <p:cNvPr id="3" name="Retângulo 2"/>
            <p:cNvSpPr/>
            <p:nvPr/>
          </p:nvSpPr>
          <p:spPr>
            <a:xfrm>
              <a:off x="539552" y="188640"/>
              <a:ext cx="2592288" cy="64807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Pacientes candidatos à cirurgia , com DAC conhecida  ou fatores de risco</a:t>
              </a:r>
            </a:p>
            <a:p>
              <a:pPr algn="ctr"/>
              <a:r>
                <a:rPr lang="pt-BR" sz="1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(PASSO 1)</a:t>
              </a:r>
              <a:endPara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Retângulo 4"/>
            <p:cNvSpPr/>
            <p:nvPr/>
          </p:nvSpPr>
          <p:spPr>
            <a:xfrm>
              <a:off x="1115616" y="1340768"/>
              <a:ext cx="1368152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Emergência?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Conector de seta reta 6"/>
            <p:cNvCxnSpPr>
              <a:stCxn id="3" idx="2"/>
            </p:cNvCxnSpPr>
            <p:nvPr/>
          </p:nvCxnSpPr>
          <p:spPr>
            <a:xfrm>
              <a:off x="1835696" y="836712"/>
              <a:ext cx="0" cy="4320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tângulo 10"/>
            <p:cNvSpPr/>
            <p:nvPr/>
          </p:nvSpPr>
          <p:spPr>
            <a:xfrm>
              <a:off x="3203848" y="1340768"/>
              <a:ext cx="2592288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Estratificar o risco e realizar a cirurgia</a:t>
              </a:r>
            </a:p>
          </p:txBody>
        </p:sp>
        <p:cxnSp>
          <p:nvCxnSpPr>
            <p:cNvPr id="13" name="Conector de seta reta 12"/>
            <p:cNvCxnSpPr/>
            <p:nvPr/>
          </p:nvCxnSpPr>
          <p:spPr>
            <a:xfrm>
              <a:off x="2483768" y="1484784"/>
              <a:ext cx="6480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aixaDeTexto 17"/>
            <p:cNvSpPr txBox="1"/>
            <p:nvPr/>
          </p:nvSpPr>
          <p:spPr>
            <a:xfrm>
              <a:off x="2555776" y="119675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1835696" y="1700808"/>
              <a:ext cx="0" cy="4320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835696" y="1783849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tângulo 20"/>
            <p:cNvSpPr/>
            <p:nvPr/>
          </p:nvSpPr>
          <p:spPr>
            <a:xfrm>
              <a:off x="539552" y="2204864"/>
              <a:ext cx="2592288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Síndrome cardíaca aguda?</a:t>
              </a:r>
            </a:p>
            <a:p>
              <a:pPr algn="ctr"/>
              <a:r>
                <a:rPr lang="pt-BR" sz="1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(PASSO 2)</a:t>
              </a: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Conector de seta reta 23"/>
            <p:cNvCxnSpPr/>
            <p:nvPr/>
          </p:nvCxnSpPr>
          <p:spPr>
            <a:xfrm>
              <a:off x="3131840" y="2420888"/>
              <a:ext cx="6480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tângulo 24"/>
            <p:cNvSpPr/>
            <p:nvPr/>
          </p:nvSpPr>
          <p:spPr>
            <a:xfrm>
              <a:off x="3851920" y="2276872"/>
              <a:ext cx="1368152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Avaliar e tratar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Conector de seta reta 25"/>
            <p:cNvCxnSpPr/>
            <p:nvPr/>
          </p:nvCxnSpPr>
          <p:spPr>
            <a:xfrm>
              <a:off x="1835696" y="2636912"/>
              <a:ext cx="0" cy="4320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/>
            <p:cNvSpPr txBox="1"/>
            <p:nvPr/>
          </p:nvSpPr>
          <p:spPr>
            <a:xfrm>
              <a:off x="1835696" y="2719953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tângulo 27"/>
            <p:cNvSpPr/>
            <p:nvPr/>
          </p:nvSpPr>
          <p:spPr>
            <a:xfrm>
              <a:off x="539552" y="3140968"/>
              <a:ext cx="2592288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Estimar o risco perioperatório de ECA</a:t>
              </a:r>
            </a:p>
            <a:p>
              <a:pPr algn="ctr"/>
              <a:r>
                <a:rPr lang="pt-BR" sz="1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(PASSO 3)</a:t>
              </a: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Conector angulado 31"/>
            <p:cNvCxnSpPr/>
            <p:nvPr/>
          </p:nvCxnSpPr>
          <p:spPr>
            <a:xfrm rot="5400000">
              <a:off x="899592" y="3573016"/>
              <a:ext cx="864096" cy="86409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tângulo 34"/>
            <p:cNvSpPr/>
            <p:nvPr/>
          </p:nvSpPr>
          <p:spPr>
            <a:xfrm>
              <a:off x="251520" y="4509120"/>
              <a:ext cx="1368152" cy="50405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Baixo risco (&lt;1%)</a:t>
              </a:r>
            </a:p>
            <a:p>
              <a:pPr algn="ctr"/>
              <a:r>
                <a:rPr lang="pt-BR" sz="1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(PASSO 4)</a:t>
              </a:r>
              <a:endPara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6" name="Conector de seta reta 35"/>
            <p:cNvCxnSpPr/>
            <p:nvPr/>
          </p:nvCxnSpPr>
          <p:spPr>
            <a:xfrm>
              <a:off x="899592" y="5013176"/>
              <a:ext cx="0" cy="4320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36"/>
            <p:cNvSpPr/>
            <p:nvPr/>
          </p:nvSpPr>
          <p:spPr>
            <a:xfrm>
              <a:off x="251520" y="5517232"/>
              <a:ext cx="1368152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Sem testes adicionais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8" name="Conector de seta reta 37"/>
            <p:cNvCxnSpPr/>
            <p:nvPr/>
          </p:nvCxnSpPr>
          <p:spPr>
            <a:xfrm>
              <a:off x="899592" y="5949280"/>
              <a:ext cx="0" cy="4320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tângulo 38"/>
            <p:cNvSpPr/>
            <p:nvPr/>
          </p:nvSpPr>
          <p:spPr>
            <a:xfrm>
              <a:off x="251520" y="6453336"/>
              <a:ext cx="1368152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Realizar cirurgia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0" name="Conector angulado 39"/>
            <p:cNvCxnSpPr/>
            <p:nvPr/>
          </p:nvCxnSpPr>
          <p:spPr>
            <a:xfrm rot="16200000" flipH="1">
              <a:off x="1835696" y="3573016"/>
              <a:ext cx="864096" cy="86409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tângulo 42"/>
            <p:cNvSpPr/>
            <p:nvPr/>
          </p:nvSpPr>
          <p:spPr>
            <a:xfrm>
              <a:off x="1979712" y="4509120"/>
              <a:ext cx="1368152" cy="50405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Alto risco (&gt;1%)</a:t>
              </a:r>
            </a:p>
            <a:p>
              <a:pPr algn="ctr"/>
              <a:r>
                <a:rPr lang="pt-BR" sz="1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(PASSO 5)</a:t>
              </a:r>
              <a:endPara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4" name="Conector de seta reta 43"/>
            <p:cNvCxnSpPr/>
            <p:nvPr/>
          </p:nvCxnSpPr>
          <p:spPr>
            <a:xfrm>
              <a:off x="3347864" y="4725144"/>
              <a:ext cx="6480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tângulo 44"/>
            <p:cNvSpPr/>
            <p:nvPr/>
          </p:nvSpPr>
          <p:spPr>
            <a:xfrm>
              <a:off x="4067944" y="4509120"/>
              <a:ext cx="1512168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apacidade funcional ≥ 4 METs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6" name="Conector de seta reta 45"/>
            <p:cNvCxnSpPr/>
            <p:nvPr/>
          </p:nvCxnSpPr>
          <p:spPr>
            <a:xfrm>
              <a:off x="4788024" y="4941168"/>
              <a:ext cx="0" cy="4320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CaixaDeTexto 46"/>
            <p:cNvSpPr txBox="1"/>
            <p:nvPr/>
          </p:nvSpPr>
          <p:spPr>
            <a:xfrm>
              <a:off x="4788024" y="5024209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tângulo 47"/>
            <p:cNvSpPr/>
            <p:nvPr/>
          </p:nvSpPr>
          <p:spPr>
            <a:xfrm>
              <a:off x="4139952" y="5445224"/>
              <a:ext cx="1368152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Sem testes adicionais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9" name="Conector de seta reta 48"/>
            <p:cNvCxnSpPr/>
            <p:nvPr/>
          </p:nvCxnSpPr>
          <p:spPr>
            <a:xfrm>
              <a:off x="4788024" y="5877272"/>
              <a:ext cx="0" cy="4320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tângulo 49"/>
            <p:cNvSpPr/>
            <p:nvPr/>
          </p:nvSpPr>
          <p:spPr>
            <a:xfrm>
              <a:off x="4139952" y="6381328"/>
              <a:ext cx="1368152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Realizar cirurgia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CaixaDeTexto 58"/>
            <p:cNvSpPr txBox="1"/>
            <p:nvPr/>
          </p:nvSpPr>
          <p:spPr>
            <a:xfrm>
              <a:off x="5868144" y="4437112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1" name="Conector de seta reta 60"/>
            <p:cNvCxnSpPr/>
            <p:nvPr/>
          </p:nvCxnSpPr>
          <p:spPr>
            <a:xfrm>
              <a:off x="5580112" y="4725144"/>
              <a:ext cx="10801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CaixaDeTexto 61"/>
            <p:cNvSpPr txBox="1"/>
            <p:nvPr/>
          </p:nvSpPr>
          <p:spPr>
            <a:xfrm>
              <a:off x="5588496" y="4808185"/>
              <a:ext cx="1071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Desconhecida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tângulo 63"/>
            <p:cNvSpPr/>
            <p:nvPr/>
          </p:nvSpPr>
          <p:spPr>
            <a:xfrm>
              <a:off x="6732240" y="4437112"/>
              <a:ext cx="2592288" cy="64807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Testes adicionais irão impactar sobre decisões OU cuidado perioperatório? </a:t>
              </a:r>
            </a:p>
            <a:p>
              <a:pPr algn="ctr"/>
              <a:r>
                <a:rPr lang="pt-BR" sz="1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(PASSO 6)</a:t>
              </a:r>
              <a:endPara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9" name="Conector de seta reta 68"/>
            <p:cNvCxnSpPr/>
            <p:nvPr/>
          </p:nvCxnSpPr>
          <p:spPr>
            <a:xfrm>
              <a:off x="7956376" y="5085184"/>
              <a:ext cx="0" cy="122413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CaixaDeTexto 69"/>
            <p:cNvSpPr txBox="1"/>
            <p:nvPr/>
          </p:nvSpPr>
          <p:spPr>
            <a:xfrm>
              <a:off x="7956376" y="5589240"/>
              <a:ext cx="5760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Retângulo 70"/>
            <p:cNvSpPr/>
            <p:nvPr/>
          </p:nvSpPr>
          <p:spPr>
            <a:xfrm>
              <a:off x="7308304" y="6381328"/>
              <a:ext cx="2592288" cy="93610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Proceder à cirurgia após otimização medicamentosa ou outras alternativas (Tratamento não invasivo, paliação,)</a:t>
              </a:r>
            </a:p>
            <a:p>
              <a:pPr algn="ctr"/>
              <a:r>
                <a:rPr lang="pt-BR" sz="1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(PASSO 7)</a:t>
              </a:r>
              <a:endParaRPr lang="pt-BR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Retângulo 71"/>
            <p:cNvSpPr/>
            <p:nvPr/>
          </p:nvSpPr>
          <p:spPr>
            <a:xfrm>
              <a:off x="10044608" y="4509120"/>
              <a:ext cx="1512168" cy="43204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Teste de stress farmacológico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3" name="Conector de seta reta 72"/>
            <p:cNvCxnSpPr/>
            <p:nvPr/>
          </p:nvCxnSpPr>
          <p:spPr>
            <a:xfrm>
              <a:off x="9324528" y="4725144"/>
              <a:ext cx="6480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CaixaDeTexto 73"/>
            <p:cNvSpPr txBox="1"/>
            <p:nvPr/>
          </p:nvSpPr>
          <p:spPr>
            <a:xfrm>
              <a:off x="9396536" y="4736177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5" name="Conector angulado 74"/>
            <p:cNvCxnSpPr/>
            <p:nvPr/>
          </p:nvCxnSpPr>
          <p:spPr>
            <a:xfrm rot="5400000">
              <a:off x="9324528" y="4941168"/>
              <a:ext cx="1368152" cy="136815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angulado 75"/>
            <p:cNvCxnSpPr/>
            <p:nvPr/>
          </p:nvCxnSpPr>
          <p:spPr>
            <a:xfrm rot="16200000" flipH="1">
              <a:off x="10764688" y="4941167"/>
              <a:ext cx="1368153" cy="136815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CaixaDeTexto 80"/>
            <p:cNvSpPr txBox="1"/>
            <p:nvPr/>
          </p:nvSpPr>
          <p:spPr>
            <a:xfrm>
              <a:off x="9684568" y="5373216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Normal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CaixaDeTexto 82"/>
            <p:cNvSpPr txBox="1"/>
            <p:nvPr/>
          </p:nvSpPr>
          <p:spPr>
            <a:xfrm>
              <a:off x="11052720" y="5373216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Anormal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6" name="Conector de seta reta 85"/>
            <p:cNvCxnSpPr/>
            <p:nvPr/>
          </p:nvCxnSpPr>
          <p:spPr>
            <a:xfrm flipH="1">
              <a:off x="9972600" y="6597352"/>
              <a:ext cx="86409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CaixaDeTexto 89"/>
            <p:cNvSpPr txBox="1"/>
            <p:nvPr/>
          </p:nvSpPr>
          <p:spPr>
            <a:xfrm>
              <a:off x="3203848" y="2143889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o 42"/>
          <p:cNvGrpSpPr/>
          <p:nvPr/>
        </p:nvGrpSpPr>
        <p:grpSpPr>
          <a:xfrm>
            <a:off x="-756592" y="-99392"/>
            <a:ext cx="9001000" cy="7344816"/>
            <a:chOff x="-756592" y="-99392"/>
            <a:chExt cx="9001000" cy="7344816"/>
          </a:xfrm>
        </p:grpSpPr>
        <p:sp>
          <p:nvSpPr>
            <p:cNvPr id="2" name="Retângulo 1"/>
            <p:cNvSpPr/>
            <p:nvPr/>
          </p:nvSpPr>
          <p:spPr>
            <a:xfrm>
              <a:off x="2483768" y="-99392"/>
              <a:ext cx="2376264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Paciente com stent coronariano </a:t>
              </a:r>
            </a:p>
          </p:txBody>
        </p:sp>
        <p:cxnSp>
          <p:nvCxnSpPr>
            <p:cNvPr id="3" name="Conector de seta reta 2"/>
            <p:cNvCxnSpPr/>
            <p:nvPr/>
          </p:nvCxnSpPr>
          <p:spPr>
            <a:xfrm>
              <a:off x="3635896" y="260648"/>
              <a:ext cx="0" cy="158417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tângulo 3"/>
            <p:cNvSpPr/>
            <p:nvPr/>
          </p:nvSpPr>
          <p:spPr>
            <a:xfrm>
              <a:off x="2987824" y="1916832"/>
              <a:ext cx="1296144" cy="79208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Implante do stent ≤ 4-6 semanas</a:t>
              </a:r>
              <a:endParaRPr lang="pt-BR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6948264" y="1772816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Conector de seta reta 5"/>
            <p:cNvCxnSpPr/>
            <p:nvPr/>
          </p:nvCxnSpPr>
          <p:spPr>
            <a:xfrm>
              <a:off x="4283968" y="2276872"/>
              <a:ext cx="194421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tângulo 6"/>
            <p:cNvSpPr/>
            <p:nvPr/>
          </p:nvSpPr>
          <p:spPr>
            <a:xfrm>
              <a:off x="6300192" y="2132856"/>
              <a:ext cx="1368152" cy="36004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Cirurgia eletiva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Conector de seta reta 8"/>
            <p:cNvCxnSpPr/>
            <p:nvPr/>
          </p:nvCxnSpPr>
          <p:spPr>
            <a:xfrm flipV="1">
              <a:off x="6948264" y="1628800"/>
              <a:ext cx="0" cy="50405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tângulo 9"/>
            <p:cNvSpPr/>
            <p:nvPr/>
          </p:nvSpPr>
          <p:spPr>
            <a:xfrm>
              <a:off x="5652120" y="620688"/>
              <a:ext cx="2592288" cy="93610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Atrasar a cirurgia até otimização temporal:</a:t>
              </a: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Stent metálico: 30 dias</a:t>
              </a: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Stent farmacológico: 365 dias</a:t>
              </a: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6948264" y="2564904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Conector de seta reta 13"/>
            <p:cNvCxnSpPr/>
            <p:nvPr/>
          </p:nvCxnSpPr>
          <p:spPr>
            <a:xfrm>
              <a:off x="6948264" y="2492896"/>
              <a:ext cx="0" cy="5760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tângulo 16"/>
            <p:cNvSpPr/>
            <p:nvPr/>
          </p:nvSpPr>
          <p:spPr>
            <a:xfrm>
              <a:off x="5652120" y="3140968"/>
              <a:ext cx="2592288" cy="93610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Considerar dupla antiagregação </a:t>
              </a:r>
              <a:r>
                <a:rPr lang="pt-BR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plaquetária</a:t>
              </a:r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exceto se os riscos de sangramento superarem os riscos de trombose do stent</a:t>
              </a:r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5004048" y="1988840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3635896" y="2708920"/>
              <a:ext cx="0" cy="5760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3635896" y="2863969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tângulo 22"/>
            <p:cNvSpPr/>
            <p:nvPr/>
          </p:nvSpPr>
          <p:spPr>
            <a:xfrm>
              <a:off x="2627784" y="3356992"/>
              <a:ext cx="1944216" cy="64807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Farmacológico ≥ 30 dias, mas ≤ 365 dias</a:t>
              </a:r>
              <a:endParaRPr lang="pt-BR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Conector de seta reta 23"/>
            <p:cNvCxnSpPr/>
            <p:nvPr/>
          </p:nvCxnSpPr>
          <p:spPr>
            <a:xfrm flipH="1">
              <a:off x="1763688" y="3645024"/>
              <a:ext cx="86409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/>
            <p:cNvSpPr txBox="1"/>
            <p:nvPr/>
          </p:nvSpPr>
          <p:spPr>
            <a:xfrm>
              <a:off x="1979712" y="335699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-252536" y="3284984"/>
              <a:ext cx="1944216" cy="72008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Risco de atraso na cirurgia supera o risco de trombose do stent</a:t>
              </a: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Conector angulado 26"/>
            <p:cNvCxnSpPr/>
            <p:nvPr/>
          </p:nvCxnSpPr>
          <p:spPr>
            <a:xfrm rot="5400000">
              <a:off x="-252536" y="4005064"/>
              <a:ext cx="864096" cy="86409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angulado 27"/>
            <p:cNvCxnSpPr/>
            <p:nvPr/>
          </p:nvCxnSpPr>
          <p:spPr>
            <a:xfrm rot="16200000" flipH="1">
              <a:off x="683569" y="4005064"/>
              <a:ext cx="864096" cy="86409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/>
            <p:cNvSpPr txBox="1"/>
            <p:nvPr/>
          </p:nvSpPr>
          <p:spPr>
            <a:xfrm>
              <a:off x="-36512" y="4149080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tângulo 29"/>
            <p:cNvSpPr/>
            <p:nvPr/>
          </p:nvSpPr>
          <p:spPr>
            <a:xfrm>
              <a:off x="-756592" y="4941168"/>
              <a:ext cx="1080120" cy="5760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Cirurgia após 180 dias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827584" y="4149080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1043608" y="4941168"/>
              <a:ext cx="1080120" cy="5760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Cirurgia após 365 dias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Conector de seta reta 32"/>
            <p:cNvCxnSpPr/>
            <p:nvPr/>
          </p:nvCxnSpPr>
          <p:spPr>
            <a:xfrm>
              <a:off x="3635896" y="4005064"/>
              <a:ext cx="0" cy="93610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ixaDeTexto 33"/>
            <p:cNvSpPr txBox="1"/>
            <p:nvPr/>
          </p:nvSpPr>
          <p:spPr>
            <a:xfrm>
              <a:off x="3635896" y="4304129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2483768" y="5013176"/>
              <a:ext cx="2376264" cy="72008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Cirurgia requer suspensão do inibidor do receptor plaquetário P2Y12</a:t>
              </a:r>
            </a:p>
          </p:txBody>
        </p:sp>
        <p:cxnSp>
          <p:nvCxnSpPr>
            <p:cNvPr id="37" name="Conector angulado 36"/>
            <p:cNvCxnSpPr/>
            <p:nvPr/>
          </p:nvCxnSpPr>
          <p:spPr>
            <a:xfrm rot="5400000">
              <a:off x="2699792" y="5733256"/>
              <a:ext cx="864096" cy="86409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angulado 37"/>
            <p:cNvCxnSpPr/>
            <p:nvPr/>
          </p:nvCxnSpPr>
          <p:spPr>
            <a:xfrm rot="16200000" flipH="1">
              <a:off x="3635896" y="5733257"/>
              <a:ext cx="864096" cy="86409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CaixaDeTexto 38"/>
            <p:cNvSpPr txBox="1"/>
            <p:nvPr/>
          </p:nvSpPr>
          <p:spPr>
            <a:xfrm>
              <a:off x="2915816" y="5888305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Sim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3779912" y="5888305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Times New Roman" pitchFamily="18" charset="0"/>
                  <a:cs typeface="Times New Roman" pitchFamily="18" charset="0"/>
                </a:rPr>
                <a:t>Não</a:t>
              </a:r>
              <a:endParaRPr lang="pt-BR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tângulo 40"/>
            <p:cNvSpPr/>
            <p:nvPr/>
          </p:nvSpPr>
          <p:spPr>
            <a:xfrm>
              <a:off x="1979712" y="6669360"/>
              <a:ext cx="1440160" cy="5760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Manter o AAS, reiniciando-o assim que possíve</a:t>
              </a:r>
              <a:r>
                <a:rPr lang="pt-BR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Retângulo 41"/>
            <p:cNvSpPr/>
            <p:nvPr/>
          </p:nvSpPr>
          <p:spPr>
            <a:xfrm>
              <a:off x="3779912" y="6669360"/>
              <a:ext cx="1440160" cy="5760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pt-BR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Manter dupla antiagregação</a:t>
              </a:r>
              <a:endPara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236</Words>
  <Application>Microsoft Office PowerPoint</Application>
  <PresentationFormat>Apresentação na tela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Usuario</cp:lastModifiedBy>
  <cp:revision>12</cp:revision>
  <dcterms:created xsi:type="dcterms:W3CDTF">2015-12-03T15:46:50Z</dcterms:created>
  <dcterms:modified xsi:type="dcterms:W3CDTF">2015-12-03T17:21:52Z</dcterms:modified>
</cp:coreProperties>
</file>